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26"/>
  </p:notesMasterIdLst>
  <p:sldIdLst>
    <p:sldId id="256" r:id="rId2"/>
    <p:sldId id="257" r:id="rId3"/>
    <p:sldId id="288" r:id="rId4"/>
    <p:sldId id="289" r:id="rId5"/>
    <p:sldId id="276" r:id="rId6"/>
    <p:sldId id="278" r:id="rId7"/>
    <p:sldId id="284" r:id="rId8"/>
    <p:sldId id="279" r:id="rId9"/>
    <p:sldId id="281" r:id="rId10"/>
    <p:sldId id="286" r:id="rId11"/>
    <p:sldId id="287" r:id="rId12"/>
    <p:sldId id="301" r:id="rId13"/>
    <p:sldId id="302" r:id="rId14"/>
    <p:sldId id="290" r:id="rId15"/>
    <p:sldId id="291" r:id="rId16"/>
    <p:sldId id="292" r:id="rId17"/>
    <p:sldId id="293" r:id="rId18"/>
    <p:sldId id="294" r:id="rId19"/>
    <p:sldId id="295" r:id="rId20"/>
    <p:sldId id="297" r:id="rId21"/>
    <p:sldId id="296" r:id="rId22"/>
    <p:sldId id="298" r:id="rId23"/>
    <p:sldId id="299" r:id="rId24"/>
    <p:sldId id="300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FF"/>
    <a:srgbClr val="292929"/>
    <a:srgbClr val="000066"/>
    <a:srgbClr val="6600CC"/>
    <a:srgbClr val="666699"/>
    <a:srgbClr val="0066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7" autoAdjust="0"/>
    <p:restoredTop sz="94720" autoAdjust="0"/>
  </p:normalViewPr>
  <p:slideViewPr>
    <p:cSldViewPr>
      <p:cViewPr>
        <p:scale>
          <a:sx n="80" d="100"/>
          <a:sy n="80" d="100"/>
        </p:scale>
        <p:origin x="-129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4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4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  <p:sp>
        <p:nvSpPr>
          <p:cNvPr id="274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25249F2-0AAD-4531-A86D-B4D906F9B06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04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7AD57-0B37-4A44-8E03-8F57AB49BAB6}" type="slidenum">
              <a:rPr lang="ru-RU"/>
              <a:pPr/>
              <a:t>10</a:t>
            </a:fld>
            <a:endParaRPr lang="ru-RU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DCDB42-9A1E-4989-A054-6BA0F4A93680}" type="slidenum">
              <a:rPr lang="ru-RU"/>
              <a:pPr/>
              <a:t>11</a:t>
            </a:fld>
            <a:endParaRPr lang="ru-RU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7D827-6E98-426F-A4AA-51DFE2B7F5ED}" type="slidenum">
              <a:rPr lang="ru-RU"/>
              <a:pPr/>
              <a:t>12</a:t>
            </a:fld>
            <a:endParaRPr lang="ru-RU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04B9EA-7B1B-4075-B962-DD1230090F63}" type="slidenum">
              <a:rPr lang="ru-RU"/>
              <a:pPr/>
              <a:t>13</a:t>
            </a:fld>
            <a:endParaRPr lang="ru-RU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7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377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0378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20378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0378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8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9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379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0379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379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379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85657B-3663-4C48-B6B3-40C5FBAA9F4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37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037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388070-52E4-4186-A15E-916DDCC1733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29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C16997-03FC-46B6-8312-472497A5860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90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9585AB8-A938-4C1F-97F9-C7084BBBFBE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859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EB2689E-75E6-43ED-9545-B87413569A3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39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56000D-5DE6-4993-81E4-C6D8D6E6045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6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D84458-8529-48D2-AA2D-C197486C71D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92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8B6FFC-70CD-4D07-9DE5-3EBEBBB61C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3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79B766-F5E5-4A91-A0DC-3E6FC030991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3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54C675-E000-4573-A194-CB156BAD59A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9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5CCDB6-FE5E-4F0B-9C26-E349DFE5F43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1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AC6D63-B281-4590-A7EB-16FC033D8A4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87AAF-1145-412F-88F3-C2AABFCF726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49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8355AB8-562B-4A9A-878A-4D5F33ECF71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0275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27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027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027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027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027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027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2027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27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27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ru.wikipedia.org/wiki/Internet_Explorer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ru.wikipedia.org/wiki/Google_Chrome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://ru.wikipedia.org/wiki/Opera" TargetMode="External"/><Relationship Id="rId4" Type="http://schemas.openxmlformats.org/officeDocument/2006/relationships/hyperlink" Target="http://ru.wikipedia.org/wiki/Mozilla_Firefox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895600" y="1524000"/>
            <a:ext cx="6629400" cy="2667000"/>
          </a:xfrm>
        </p:spPr>
        <p:txBody>
          <a:bodyPr/>
          <a:lstStyle/>
          <a:p>
            <a:r>
              <a:rPr lang="en-US" sz="8400" dirty="0">
                <a:latin typeface="Algerian" pitchFamily="82" charset="0"/>
              </a:rPr>
              <a:t>   </a:t>
            </a:r>
            <a:r>
              <a:rPr lang="en-US" sz="8800" dirty="0">
                <a:solidFill>
                  <a:schemeClr val="bg1"/>
                </a:solidFill>
                <a:latin typeface="Algerian" pitchFamily="82" charset="0"/>
              </a:rPr>
              <a:t>WEB- </a:t>
            </a:r>
            <a:r>
              <a:rPr lang="ru-RU" sz="8800" dirty="0" err="1">
                <a:solidFill>
                  <a:schemeClr val="bg1"/>
                </a:solidFill>
                <a:latin typeface="Algerian" pitchFamily="82" charset="0"/>
              </a:rPr>
              <a:t>браузери</a:t>
            </a:r>
            <a:endParaRPr lang="ru-RU" sz="8800" dirty="0">
              <a:solidFill>
                <a:schemeClr val="bg1"/>
              </a:solidFill>
              <a:latin typeface="Algerian" pitchFamily="82" charset="0"/>
            </a:endParaRPr>
          </a:p>
        </p:txBody>
      </p:sp>
      <p:pic>
        <p:nvPicPr>
          <p:cNvPr id="4114" name="Picture 18" descr="intresting-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19600"/>
            <a:ext cx="2362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28600" y="838200"/>
            <a:ext cx="8839200" cy="5638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  <a:r>
              <a:rPr lang="ru-RU" sz="28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Завантаження</a:t>
            </a:r>
            <a:r>
              <a:rPr lang="ru-RU" sz="2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web</a:t>
            </a:r>
            <a:r>
              <a:rPr lang="ru-RU" sz="2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ru-RU" sz="28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сторінки</a:t>
            </a:r>
            <a:endParaRPr lang="ru-RU" sz="2800" b="1" i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Так </a:t>
            </a:r>
            <a:r>
              <a:rPr lang="ru-RU" sz="24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виглядає</a:t>
            </a: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схема </a:t>
            </a:r>
            <a:r>
              <a:rPr lang="ru-RU" sz="24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роботи</a:t>
            </a: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сервера DNS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</a:t>
            </a:r>
            <a:endParaRPr lang="ru-RU" dirty="0"/>
          </a:p>
        </p:txBody>
      </p:sp>
      <p:pic>
        <p:nvPicPr>
          <p:cNvPr id="282628" name="img4_6" descr="img4_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315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8200"/>
            <a:ext cx="8839200" cy="5638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Завантаження web-сторінки</a:t>
            </a:r>
          </a:p>
          <a:p>
            <a:pPr marL="609600" indent="-609600" algn="just">
              <a:buNone/>
            </a:pPr>
            <a:r>
              <a:rPr lang="uk-U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Навіть за наявності IP-адреси браузер встановлює зв'язок не прямо з веб-сайтом, а лише минаючи кілька проміжних серверів. Шлях до одного і того ж сайту в більшості випадків різний - це необхідно, щоб уникнути зайвого навантаження, наприклад, на деякі популярні портали.</a:t>
            </a:r>
            <a:endParaRPr lang="uk-UA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L="609600" indent="-609600">
              <a:buNone/>
            </a:pPr>
            <a:r>
              <a:rPr lang="ru-RU" sz="1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Які дані браузери зберігають на ПК</a:t>
            </a:r>
          </a:p>
          <a:p>
            <a:pPr marL="609600" indent="-609600" algn="just">
              <a:buNone/>
            </a:pP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 відвідуванні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-сайтів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комп'ютері залишаються сліди дій користувача, так як різні дані зберігаються автоматично.</a:t>
            </a:r>
          </a:p>
          <a:p>
            <a:pPr marL="609600" indent="-609600" algn="just">
              <a:buNone/>
            </a:pPr>
            <a:r>
              <a:rPr lang="uk-UA" sz="1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Кеш браузера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Так як доступ до даних на жорсткому диску відбувається значно швидше, ніж завантаження сайту, елементи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веб-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сторінок зберігаються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-браузером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комп'ютері користувача. Саме ця обставина дозволяє значно прискорити завантаження при повторному відвідуванні тієї чи іншої сторінки .</a:t>
            </a:r>
          </a:p>
          <a:p>
            <a:pPr marL="609600" indent="-609600" algn="just">
              <a:buNone/>
            </a:pPr>
            <a:r>
              <a:rPr lang="uk-UA" sz="1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Журнал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 Всі браузери зберігають список відвіданих користувачем сайтів. Так, в Internet Explorer термін зберігання даних в Журналі за замовчуванням становить 20 днів . Деякі браузери, наприклад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Firefox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до того ж зберігають список завантажених файлів.</a:t>
            </a:r>
          </a:p>
          <a:p>
            <a:pPr marL="609600" indent="-609600" algn="just">
              <a:buNone/>
            </a:pPr>
            <a:r>
              <a:rPr lang="uk-UA" sz="1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Закладки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 Найбільш цікаві сторінки можна зберігати на комп'ютері у вигляді закладок, що знаходяться в папці Вибране . Це позбавляє в майбутньому від необхідності повторного введення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веб-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адреси</a:t>
            </a:r>
            <a:endParaRPr lang="uk-UA" sz="19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609600" indent="-609600" algn="just">
              <a:buNone/>
            </a:pP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Які дані браузери зберігають на ПК</a:t>
            </a:r>
          </a:p>
          <a:p>
            <a:pPr marL="609600" indent="-609600" algn="just">
              <a:buFontTx/>
              <a:buChar char="•"/>
            </a:pPr>
            <a:r>
              <a:rPr lang="uk-UA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Паролі.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При необхідності браузери також зберігають паролі, наприклад, для доступу до облікового запису на порталі «Класна оцінка», правда, в цьому випадку вони можуть бути викрадені з комп'ютера зловмисниками. Для надійного зберігання паролів краще використовувати спеціальну програму, наприклад, таку як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Password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Depot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</a:t>
            </a:r>
          </a:p>
          <a:p>
            <a:pPr marL="609600" indent="-609600" algn="just">
              <a:buFontTx/>
              <a:buChar char="•"/>
            </a:pPr>
            <a:r>
              <a:rPr lang="uk-UA" sz="20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Cookie</a:t>
            </a:r>
            <a:r>
              <a:rPr lang="uk-UA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При відвідуванні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-сайтів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комп'ютері зберігається маленький текстовий файл під назвою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cookie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 він використовується для ідентифікації користувача при подальшому відвідуванні сторінки.</a:t>
            </a:r>
          </a:p>
          <a:p>
            <a:pPr marL="609600" indent="-609600" algn="just">
              <a:buFontTx/>
              <a:buChar char="•"/>
            </a:pPr>
            <a:r>
              <a:rPr lang="uk-UA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Дані </a:t>
            </a:r>
            <a:r>
              <a:rPr lang="uk-UA" sz="20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веб</a:t>
            </a:r>
            <a:r>
              <a:rPr lang="uk-UA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-форм.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перший погляд збереження даних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-форм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- дуже корисна функція: всякий раз, коли вам необхідно вказати, наприклад, при реєстрації на сайті своє ім'я або адресу, браузер робить це за вас. Але є й зворотний бік медалі: конфіденційну інформацію браузер зберігає на комп'ютері, роблячи її тим самим легкою здобиччю для </a:t>
            </a:r>
            <a:r>
              <a:rPr lang="uk-UA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інтернет-</a:t>
            </a:r>
            <a:r>
              <a:rPr lang="uk-UA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шахраїв ..</a:t>
            </a:r>
          </a:p>
          <a:p>
            <a:pPr marL="609600" indent="-609600">
              <a:buFont typeface="Wingdings" pitchFamily="2" charset="2"/>
              <a:buChar char="•"/>
            </a:pPr>
            <a:endParaRPr lang="ru-RU" sz="2000" b="1" i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 typeface="Wingdings" pitchFamily="2" charset="2"/>
              <a:buChar char="•"/>
            </a:pP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02920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У вересні 2010 року світова частка браузера Internet Explorer від Microsoft вперше впала нижче 50%. Частка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Firefox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головного конкурента Internet Explorer, продовжує зростати і вже становить 31,5%. Не менш популярними серед альтернативних браузерів є й такі, як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Chrome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Safari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частка використання яких так само підвищується. </a:t>
            </a:r>
          </a:p>
          <a:p>
            <a:pPr>
              <a:lnSpc>
                <a:spcPct val="9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 Головними характеристиками браузера напевно можна вважати такі, як: </a:t>
            </a:r>
          </a:p>
          <a:p>
            <a:pPr>
              <a:lnSpc>
                <a:spcPct val="9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  - продуктивність </a:t>
            </a:r>
          </a:p>
          <a:p>
            <a:pPr>
              <a:lnSpc>
                <a:spcPct val="9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  - надійність </a:t>
            </a:r>
          </a:p>
          <a:p>
            <a:pPr>
              <a:lnSpc>
                <a:spcPct val="9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  - функціональність</a:t>
            </a:r>
            <a:endParaRPr lang="uk-UA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24400"/>
          </a:xfrm>
        </p:spPr>
        <p:txBody>
          <a:bodyPr/>
          <a:lstStyle/>
          <a:p>
            <a:pPr algn="just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Продуктивність будь-якого сучасного браузера визначається швидкостями роботи движка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рендеринга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й інтерпретатора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JavaScript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algn="just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Найважливішою частиною всіх браузерів є движок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рендеринга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layout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engine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), основні завдання якого включають читання HTML, формування на його основі об'єктної моделі документа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Document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Object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Model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DOM) і її візуалізацію. Складовим блоком, що відповідає за інтерпретацію розмітки, є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парсер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HTML і CSS.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382000" cy="5181600"/>
          </a:xfrm>
        </p:spPr>
        <p:txBody>
          <a:bodyPr/>
          <a:lstStyle/>
          <a:p>
            <a:pPr algn="just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Однак майже всі розробники браузерів, подібно автовиробникам, використовують власні движки. Наприклад, в Internet Explorer реалізований не такий движок, як в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Firefox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або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Chrome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В результаті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Chrome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завдяки «свіжому» движку забезпечує краще відображення сучасних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веб-сторінок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з великою кількістю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скриптів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Той же движок, до речі, застосовується і в браузері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Safari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від компанії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Apple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Найбільш популярними движками є: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Trident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(IE),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Geko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Mozilla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Firefox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), KHTML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Safari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WebKit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Chrome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Presto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  <a:endParaRPr lang="uk-UA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602" y="1485405"/>
            <a:ext cx="8382000" cy="548640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Далі, проаналізуємо результати тестів найпопулярніших браузерів на сьогодні: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Internet Explorer,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Chrome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Mozilla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Firefox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Safari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</a:t>
            </a:r>
            <a:r>
              <a:rPr lang="uk-UA" sz="19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Тести проводилися фахівцями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інтернет-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видання </a:t>
            </a:r>
            <a:r>
              <a:rPr lang="uk-UA" sz="19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Tom’s</a:t>
            </a:r>
            <a:r>
              <a:rPr lang="uk-UA" sz="1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Hardware</a:t>
            </a:r>
            <a:r>
              <a:rPr lang="uk-UA" sz="1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Guide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У процесі тесту робився акцент на такі властивості браузерів:</a:t>
            </a:r>
          </a:p>
          <a:p>
            <a:pPr algn="just">
              <a:lnSpc>
                <a:spcPct val="80000"/>
              </a:lnSpc>
              <a:buBlip>
                <a:blip r:embed="rId2"/>
              </a:buBlip>
            </a:pP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Час 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запуску</a:t>
            </a:r>
            <a:r>
              <a:rPr lang="en-US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час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для запуску кожного браузера з моменту натискання на іконку і до повного завантаження локально збережених та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кешованих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web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сторінок</a:t>
            </a:r>
          </a:p>
          <a:p>
            <a:pPr algn="just">
              <a:lnSpc>
                <a:spcPct val="80000"/>
              </a:lnSpc>
              <a:buBlip>
                <a:blip r:embed="rId2"/>
              </a:buBlip>
            </a:pP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Використання 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пам'яті</a:t>
            </a:r>
            <a:r>
              <a:rPr lang="en-US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кількість пам'яті, що використовується браузером з однаковою кількістю декількох відкритих вкладок</a:t>
            </a:r>
          </a:p>
          <a:p>
            <a:pPr algn="just">
              <a:lnSpc>
                <a:spcPct val="80000"/>
              </a:lnSpc>
              <a:buBlip>
                <a:blip r:embed="rId2"/>
              </a:buBlip>
            </a:pP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Час завантаження 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сторінок</a:t>
            </a:r>
            <a:r>
              <a:rPr lang="en-US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вимірювалося за допомогою тесту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WebMonkey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Browser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Load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StopWatch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JavaScript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при відкритті різних відомих сайтів</a:t>
            </a:r>
          </a:p>
          <a:p>
            <a:pPr algn="just">
              <a:lnSpc>
                <a:spcPct val="80000"/>
              </a:lnSpc>
              <a:buBlip>
                <a:blip r:embed="rId2"/>
              </a:buBlip>
            </a:pP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JavaScript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швидкість роботи JavaScript- движка</a:t>
            </a:r>
          </a:p>
          <a:p>
            <a:pPr algn="just">
              <a:lnSpc>
                <a:spcPct val="80000"/>
              </a:lnSpc>
              <a:buBlip>
                <a:blip r:embed="rId2"/>
              </a:buBlip>
            </a:pP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PeaceKeeper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Acid3 і DOM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перший є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кросплатформним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додатком для тестування продуктивності, другий - перевіряє дотримання браузерами </a:t>
            </a:r>
            <a:r>
              <a:rPr lang="uk-UA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web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стандартів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третє - продуктивність DOM- компонентів</a:t>
            </a:r>
          </a:p>
          <a:p>
            <a:pPr algn="just">
              <a:lnSpc>
                <a:spcPct val="80000"/>
              </a:lnSpc>
              <a:buBlip>
                <a:blip r:embed="rId2"/>
              </a:buBlip>
            </a:pP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Flash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Java</a:t>
            </a:r>
            <a:r>
              <a:rPr lang="uk-UA" sz="19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</a:t>
            </a:r>
            <a:r>
              <a:rPr lang="uk-UA" sz="19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SilverLight</a:t>
            </a:r>
            <a:r>
              <a:rPr lang="uk-UA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продуктивність браузерів з використанням даних платформ</a:t>
            </a:r>
            <a:endParaRPr lang="uk-UA" sz="19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3886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Результати</a:t>
            </a:r>
            <a:r>
              <a:rPr lang="ru-RU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тестів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96004" name="Group 6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9812852"/>
              </p:ext>
            </p:extLst>
          </p:nvPr>
        </p:nvGraphicFramePr>
        <p:xfrm>
          <a:off x="1143000" y="1752600"/>
          <a:ext cx="6781800" cy="4693920"/>
        </p:xfrm>
        <a:graphic>
          <a:graphicData uri="http://schemas.openxmlformats.org/drawingml/2006/table">
            <a:tbl>
              <a:tblPr/>
              <a:tblGrid>
                <a:gridCol w="3322638"/>
                <a:gridCol w="3459162"/>
              </a:tblGrid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Категорія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 / тест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Переможець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Час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завантаження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Використання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пам'яті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Firefox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Час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завантаження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сторінок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Firefox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HTML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Safari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CSS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Safari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Таблиці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Safari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JavaScript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Chrome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PeaceKeeper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Acid3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Chrome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DOM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Chrome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Flash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Java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SilverLight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Firefox / Internet Explorer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458200" cy="510540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У результаті тестів очевидно одне - IE є аутсайдером, причому не просто в топових категоріях, а взагалі за тестами, не ввійшовши практично ні в одному з них жодного разу в першу трійку. Решта продукти показали себе з гідною боку, займаючи високі рейтинги в різних тестах по різному, а значить і судити їх однозначно ми не можемо поки. Однак, лідером за загальною вищості показав себе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Chrome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8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934200" cy="838200"/>
          </a:xfrm>
        </p:spPr>
        <p:txBody>
          <a:bodyPr/>
          <a:lstStyle/>
          <a:p>
            <a:r>
              <a:rPr lang="ru-RU" sz="36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Що</a:t>
            </a:r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ru-RU" sz="36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таке</a:t>
            </a:r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браузер</a:t>
            </a:r>
          </a:p>
        </p:txBody>
      </p:sp>
      <p:sp>
        <p:nvSpPr>
          <p:cNvPr id="19354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15400" cy="5257800"/>
          </a:xfrm>
        </p:spPr>
        <p:txBody>
          <a:bodyPr/>
          <a:lstStyle/>
          <a:p>
            <a:pPr lvl="1">
              <a:buNone/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Веб-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оглядач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браузер (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Web browser) -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програмне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забезпечення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для перегляду веб-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сайтів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тобто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для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запиту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веб-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сторінок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переважно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з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Мережі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),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їх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обробки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виведення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і переходу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однієї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сторінки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до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іншої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lvl="1">
              <a:buNone/>
            </a:pP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  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Створення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та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інтерпретація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сторінок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проводиться по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галузевим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стандартам,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затверджується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міжнародними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організаціями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зі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стандартизації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/>
          <a:lstStyle/>
          <a:p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Порівняльні</a:t>
            </a:r>
            <a:r>
              <a:rPr lang="ru-RU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характеристики </a:t>
            </a:r>
            <a:r>
              <a:rPr lang="ru-RU" sz="32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браузерів</a:t>
            </a:r>
            <a:endParaRPr lang="ru-RU" sz="32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458200" cy="5105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Далі розглядаються характеристики браузерів в таблицях. </a:t>
            </a:r>
          </a:p>
          <a:p>
            <a:pPr>
              <a:lnSpc>
                <a:spcPct val="80000"/>
              </a:lnSpc>
              <a:buNone/>
            </a:pPr>
            <a:endParaRPr lang="uk-UA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Основна інформація</a:t>
            </a:r>
          </a:p>
          <a:p>
            <a:pPr marL="0" indent="0">
              <a:lnSpc>
                <a:spcPct val="80000"/>
              </a:lnSpc>
              <a:buNone/>
            </a:pPr>
            <a:endParaRPr lang="uk-UA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Підтримка операційних систем, функціональність </a:t>
            </a:r>
          </a:p>
          <a:p>
            <a:pPr marL="0" indent="0">
              <a:lnSpc>
                <a:spcPct val="80000"/>
              </a:lnSpc>
              <a:buNone/>
            </a:pPr>
            <a:endParaRPr lang="uk-UA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Підтримка WEB-технологій та протоколів</a:t>
            </a:r>
            <a:r>
              <a:rPr lang="uk-UA" sz="2400" b="1" dirty="0" smtClean="0"/>
              <a:t>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192" name="Rectangle 184"/>
          <p:cNvSpPr>
            <a:spLocks noChangeArrowheads="1"/>
          </p:cNvSpPr>
          <p:nvPr/>
        </p:nvSpPr>
        <p:spPr bwMode="auto">
          <a:xfrm>
            <a:off x="-417513" y="-87313"/>
            <a:ext cx="9144001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9788" name="Group 7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18726"/>
              </p:ext>
            </p:extLst>
          </p:nvPr>
        </p:nvGraphicFramePr>
        <p:xfrm>
          <a:off x="0" y="0"/>
          <a:ext cx="9144000" cy="7543800"/>
        </p:xfrm>
        <a:graphic>
          <a:graphicData uri="http://schemas.openxmlformats.org/drawingml/2006/table">
            <a:tbl>
              <a:tblPr/>
              <a:tblGrid>
                <a:gridCol w="1233488"/>
                <a:gridCol w="1379537"/>
                <a:gridCol w="1349375"/>
                <a:gridCol w="1262063"/>
                <a:gridCol w="1306512"/>
                <a:gridCol w="1306513"/>
                <a:gridCol w="1306512"/>
              </a:tblGrid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Виробник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першої публічної </a:t>
                      </a:r>
                      <a:r>
                        <a:rPr kumimoji="0" lang="uk-UA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версії</a:t>
                      </a:r>
                      <a:endParaRPr kumimoji="0" lang="uk-UA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Останній реліз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Вартість (</a:t>
                      </a:r>
                      <a:r>
                        <a:rPr kumimoji="0" 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долл</a:t>
                      </a: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Ліцензія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Поточне ядро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 Chrome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Листопад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8.0.552.215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EULA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WebKit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Explorer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Microsoft Spyglass,Inc.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Серпень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5.2.3 (Mac)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Частка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Windows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Mac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OS)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Trident (Win) Tasman (Mac)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Mosaic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Arial" charset="0"/>
                        </a:rPr>
                        <a:t>Marc Andersen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Arial" charset="0"/>
                        </a:rPr>
                        <a:t>и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Arial" charset="0"/>
                        </a:rPr>
                        <a:t> Eric Bina,NCSA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квітень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Безкоштовний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некомерційного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використання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Firefox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Foundation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вересень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2002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3.6.12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MPL / LGPL / GPL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Geko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Netscape Navigator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</a:rPr>
                        <a:t>Netscape Communications,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</a:rPr>
                        <a:t>Mozilla Foundation (с 2000),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</a:rPr>
                        <a:t>Mercurial Communications (с2004)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66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Жовтень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1994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9.0.0.6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Безкоштовний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NPL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Geko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Opera Software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вересень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1996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10.63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Presto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Safari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Apple Computer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11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червня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 2007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5.0.1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Часть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OS 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Власна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LGPL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WebCore (Модиф. KHTML)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WWW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 Berns-Lee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серпень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1991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Безкоштовний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</a:rPr>
                        <a:t>суспільне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</a:rPr>
                        <a:t>надбання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вбудований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 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NeXTSTEP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-319088" y="-327025"/>
            <a:ext cx="97837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2667" name="Group 5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90980"/>
              </p:ext>
            </p:extLst>
          </p:nvPr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/>
              <a:tblGrid>
                <a:gridCol w="1423988"/>
                <a:gridCol w="1287462"/>
                <a:gridCol w="1285875"/>
                <a:gridCol w="1287463"/>
                <a:gridCol w="1285875"/>
                <a:gridCol w="1287462"/>
                <a:gridCol w="1285875"/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 OS X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Linux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BSD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Unix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 Chrome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Explorer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Прекращена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Прекращена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Windows Mobile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Mosaic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AmigaOS, AROS, др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Firefox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Solaris, OS/2, BeOS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Netscape Navigator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2457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BeOS, Solaris, QNX, wii, OS/2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а также ОС мобильных устройств: Windows Mobile, S60, UIQ, Apple iOS, Android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Safari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Apple iOS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WWW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</a:rPr>
                        <a:t>NeXTSTEP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666" name="Rectangle 562"/>
          <p:cNvSpPr>
            <a:spLocks noChangeArrowheads="1"/>
          </p:cNvSpPr>
          <p:nvPr/>
        </p:nvSpPr>
        <p:spPr bwMode="auto">
          <a:xfrm>
            <a:off x="-358775" y="258247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 dirty="0"/>
          </a:p>
        </p:txBody>
      </p:sp>
      <p:graphicFrame>
        <p:nvGraphicFramePr>
          <p:cNvPr id="304409" name="Group 13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4843"/>
              </p:ext>
            </p:extLst>
          </p:nvPr>
        </p:nvGraphicFramePr>
        <p:xfrm>
          <a:off x="0" y="0"/>
          <a:ext cx="9144000" cy="6858003"/>
        </p:xfrm>
        <a:graphic>
          <a:graphicData uri="http://schemas.openxmlformats.org/drawingml/2006/table">
            <a:tbl>
              <a:tblPr/>
              <a:tblGrid>
                <a:gridCol w="990600"/>
                <a:gridCol w="914400"/>
                <a:gridCol w="1066800"/>
                <a:gridCol w="762000"/>
                <a:gridCol w="838200"/>
                <a:gridCol w="1143000"/>
                <a:gridCol w="1066800"/>
                <a:gridCol w="952500"/>
                <a:gridCol w="1409700"/>
              </a:tblGrid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uk-UA" sz="2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Вкладки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Менеджер закачувань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Панель   пошуку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Перевір-ка</a:t>
                      </a: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орфографії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Блокування    банерів</a:t>
                      </a:r>
                      <a:endParaRPr kumimoji="0" lang="uk-UA" sz="13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Блокуван-ня</a:t>
                      </a: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спливаючих вікон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Фільтр </a:t>
                      </a:r>
                      <a:r>
                        <a:rPr kumimoji="0" lang="uk-UA" sz="13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фішинга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Пропорційне збільшення</a:t>
                      </a:r>
                      <a:endParaRPr kumimoji="0" lang="uk-UA" sz="13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 Chrome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Расширение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1296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Explorer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 (с 7-й версии)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Частично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Mosaic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Firefox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Netscape Navigator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Safari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WWW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-465138" y="-423863"/>
            <a:ext cx="9144001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6490" name="Group 13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541248"/>
              </p:ext>
            </p:extLst>
          </p:nvPr>
        </p:nvGraphicFramePr>
        <p:xfrm>
          <a:off x="0" y="0"/>
          <a:ext cx="9144000" cy="6858003"/>
        </p:xfrm>
        <a:graphic>
          <a:graphicData uri="http://schemas.openxmlformats.org/drawingml/2006/table">
            <a:tbl>
              <a:tblPr/>
              <a:tblGrid>
                <a:gridCol w="914400"/>
                <a:gridCol w="533400"/>
                <a:gridCol w="609600"/>
                <a:gridCol w="533400"/>
                <a:gridCol w="609600"/>
                <a:gridCol w="762000"/>
                <a:gridCol w="685800"/>
                <a:gridCol w="457200"/>
                <a:gridCol w="533400"/>
                <a:gridCol w="609600"/>
                <a:gridCol w="457200"/>
                <a:gridCol w="762000"/>
                <a:gridCol w="457200"/>
                <a:gridCol w="533400"/>
                <a:gridCol w="685800"/>
              </a:tblGrid>
              <a:tr h="4937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uk-UA" sz="2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Веб-стандарти</a:t>
                      </a:r>
                      <a:r>
                        <a:rPr kumimoji="0" lang="uk-UA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технології</a:t>
                      </a:r>
                      <a:endParaRPr kumimoji="0" lang="uk-UA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Інтернет протоколи</a:t>
                      </a:r>
                      <a:endParaRPr kumimoji="0" lang="uk-UA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6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CSS2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Фрей-мы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Java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Java Script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XHTML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HTML5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RSS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Atom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FTP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NNTP (Usenet)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IRC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Gopher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 Chrome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Пла-гин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Explorer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Част-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Mosaic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Невідо-мо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Firefox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Пла-гин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Пла-гин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Пла-гин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Netscape Navigator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Час-тично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Невідо-мо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Час-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тково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77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Safari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невідомо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Частично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WWW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Невідо-мо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uk-UA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Різновиди браузерів</a:t>
            </a:r>
            <a:endParaRPr lang="uk-UA" sz="40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686800" cy="5715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uk-UA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Виділяють такі види браузерів: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altLang="zh-CN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Браузер </a:t>
            </a:r>
            <a:r>
              <a:rPr lang="uk-UA" altLang="zh-CN" sz="20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режиму командного </a:t>
            </a:r>
            <a:r>
              <a:rPr lang="uk-UA" altLang="zh-CN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рядка. </a:t>
            </a:r>
            <a:r>
              <a:rPr lang="ru-RU" altLang="zh-CN" sz="2000" b="1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 </a:t>
            </a:r>
            <a:r>
              <a:rPr lang="uk-UA" altLang="zh-CN" sz="2000" b="1" dirty="0" smtClean="0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цього типу відносяться самі ранні браузери. Вони не дають можливості переглядати текст і графіку . Такі браузери підтримують переміщення тільки з використанням цифрових адрес ( IP). В даний час практично не використовуються.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altLang="zh-CN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zh-CN" sz="20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Повноекраний</a:t>
            </a:r>
            <a:r>
              <a:rPr lang="uk-UA" altLang="zh-CN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браузер .</a:t>
            </a:r>
            <a:r>
              <a:rPr lang="uk-UA" altLang="zh-CN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Текстовий браузер без підтримки мультимедійних (картинки, анімація і т.п. ) ресурсів мережі Інтернет. За допомогою нього можна переглядати тільки текст і посилання 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zh-CN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Браузер з підтримкою </a:t>
            </a:r>
            <a:r>
              <a:rPr lang="uk-UA" altLang="zh-CN" sz="2000" b="1" i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мультімедіа</a:t>
            </a:r>
            <a:r>
              <a:rPr lang="uk-UA" altLang="zh-CN" sz="20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uk-UA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Найпоширеніші і популярні браузери сьогодні . Дозволяють працювати практично з усіма видами інформації, представленої в Інтернеті.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altLang="zh-CN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Браузери - доповнення. </a:t>
            </a:r>
            <a:r>
              <a:rPr lang="uk-UA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Вони є надбудовами над повнофункціональними браузерами. Додатки всього лише змінюють інтерфейс і додають деякі функції.</a:t>
            </a:r>
            <a:endParaRPr lang="uk-UA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pPr algn="ctr"/>
            <a:r>
              <a:rPr lang="ru-RU" sz="24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Текстовий</a:t>
            </a:r>
            <a:r>
              <a:rPr lang="ru-RU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браузер </a:t>
            </a:r>
            <a:r>
              <a:rPr lang="ru-RU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Links</a:t>
            </a:r>
            <a:r>
              <a:rPr lang="ru-RU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Головна </a:t>
            </a:r>
            <a:r>
              <a:rPr lang="ru-RU" sz="24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сторінка</a:t>
            </a:r>
            <a:r>
              <a:rPr lang="ru-RU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Вікіпедії</a:t>
            </a:r>
            <a:endParaRPr lang="ru-RU" sz="24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90820" name="Picture 4" descr="Links_web_brow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работи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610600" cy="6096000"/>
          </a:xfrm>
        </p:spPr>
        <p:txBody>
          <a:bodyPr/>
          <a:lstStyle/>
          <a:p>
            <a:pPr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Сервіс WWW працює за технологією «клієнт-сервер». </a:t>
            </a:r>
          </a:p>
          <a:p>
            <a:pPr algn="just">
              <a:buNone/>
            </a:pP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   </a:t>
            </a:r>
            <a:r>
              <a:rPr lang="uk-UA" sz="24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Веб-сервер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являє собою програмне забезпечення, встановлене на комп'ютері, за допомогою якого по протоколу HTTP надається доступ до </a:t>
            </a:r>
            <a:r>
              <a:rPr lang="uk-UA" sz="24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веб-сторінок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В якості клієнта використовується сам браузер. </a:t>
            </a:r>
          </a:p>
          <a:p>
            <a:pPr algn="just">
              <a:buNone/>
            </a:pP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   Функції клієнта: </a:t>
            </a:r>
          </a:p>
          <a:p>
            <a:pPr algn="just">
              <a:buNone/>
            </a:pP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Браузер здійснює запит необхідного ресурсу </a:t>
            </a:r>
          </a:p>
          <a:p>
            <a:pPr algn="just">
              <a:buNone/>
            </a:pP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Браузер обробляє отриманий ресурс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uk-UA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uk-UA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uk-UA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534400" cy="5562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uk-UA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  <a:r>
              <a:rPr lang="uk-UA" sz="28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Як відбувається побудова сторінки Інтернет браузером</a:t>
            </a:r>
          </a:p>
          <a:p>
            <a:pPr algn="just">
              <a:lnSpc>
                <a:spcPct val="80000"/>
              </a:lnSpc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Робота браузера в цілому нагадує будівництво, адже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веб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-сторінки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завантажуються не єдиним цілим, а по частинах, а потім текст, зображення та інші елементи об'єднуються програмою в одну сторінку . Перевага цього методу в тому, що окремі елементи можуть зберігатися на різних серверах : браузер виробляє одночасне завантаження декількох елементів, що значно прискорює процес. Щоб при побудові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веб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- сторінки не відбулося плутанини, структура кожної з них прописана у форматі HTML. Мова гіпертекстової розмітки HTML протягом багатьох років є головним стандартом при створенні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веб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- сторінок. З його допомогою можна описати структуру будь-якої сторінки, яка містить зображення, текст і відео.</a:t>
            </a:r>
            <a:endParaRPr lang="uk-UA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2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uk-UA" sz="1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Як відбувається побудова сторінки 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Інтернет браузером</a:t>
            </a:r>
          </a:p>
          <a:p>
            <a:pPr algn="just">
              <a:lnSpc>
                <a:spcPct val="90000"/>
              </a:lnSpc>
              <a:buNone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підставі розмітки браузер отримує інформацію про те, як повинна виглядати сторінка, і проводить її побудову з окремих елементів. Наприклад, в HTML-коді вказано, скільки стовпців тексту знаходиться на сторінці і де повинні розташовуватися ті чи інші елементи. Завдяки використанню гіпертекстової розмітки верстка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веб-сторінок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може здійснюватися з максимальною гнучкістю, тим більше що інформація на сайті повинна відображатися однаково розбірливо як на 24-дюймовому моніторі, так і на екрані мобільного телефону.</a:t>
            </a:r>
            <a:endParaRPr lang="uk-UA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5532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lang="uk-UA" sz="2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Завантаження web-сторінки</a:t>
            </a:r>
          </a:p>
          <a:p>
            <a:pPr marL="609600" indent="-60960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початку в адресному рядку необхідно ввести адресу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web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- сторінки. </a:t>
            </a:r>
          </a:p>
          <a:p>
            <a:pPr marL="609600" indent="-609600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   Виробляється це у формі URL 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Uniform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Resource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Locator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- стандартизованому способі запису адреси ресурсу в мережі Інтернет. </a:t>
            </a:r>
          </a:p>
          <a:p>
            <a:pPr marL="609600" indent="-609600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    URL включає в себе: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метод доступу до ресурсу, тобто протокол доступу 	(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http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gopher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WAIS,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ftp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file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telnet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та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ін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мережеву адресу ресурсу (ім'я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хост-машини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і </a:t>
            </a:r>
            <a:r>
              <a:rPr lang="uk-UA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домена</a:t>
            </a: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повний шлях до файлу на сервері         </a:t>
            </a:r>
            <a:endParaRPr lang="uk-UA" sz="24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3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Принцип </a:t>
            </a:r>
            <a:r>
              <a:rPr lang="ru-RU" sz="36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роботи</a:t>
            </a:r>
            <a:endParaRPr lang="ru-RU" sz="3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52400" y="914400"/>
            <a:ext cx="8610600" cy="2590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  <a:r>
              <a:rPr lang="uk-UA" sz="28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Завантаження web-сторінки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uk-UA" sz="21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uk-UA" sz="2100" b="1" dirty="0" smtClean="0"/>
              <a:t>Далі браузер перевіряє, чи не чи збережена дана сторінка в кеші програми на локальному диску. Це дозволяє не завантажувати одну і ту ж сторінку двічі.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uk-UA" sz="2100" b="1" dirty="0" smtClean="0"/>
              <a:t>        Наступні шляху до кешу дано для різних браузерів: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endParaRPr lang="ru-RU" sz="21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  <a:endParaRPr lang="ru-RU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71430" name="Group 70"/>
          <p:cNvGraphicFramePr>
            <a:graphicFrameLocks noGrp="1"/>
          </p:cNvGraphicFramePr>
          <p:nvPr>
            <p:ph sz="half" idx="2"/>
          </p:nvPr>
        </p:nvGraphicFramePr>
        <p:xfrm>
          <a:off x="609600" y="2590800"/>
          <a:ext cx="7848600" cy="4181476"/>
        </p:xfrm>
        <a:graphic>
          <a:graphicData uri="http://schemas.openxmlformats.org/drawingml/2006/table">
            <a:tbl>
              <a:tblPr/>
              <a:tblGrid>
                <a:gridCol w="2690813"/>
                <a:gridCol w="5157787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Название браузера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Директория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 (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для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Windows XP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2" tooltip="Google Chrome"/>
                        </a:rPr>
                        <a:t>Google Chrome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C:\Documents and Settings\УЧЕТНАЯ ЗАПИСЬ\Local Settings\Application Data\Google\Chrome\User Data\Default\Cache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3" tooltip="Internet Explorer"/>
                        </a:rPr>
                        <a:t>Internet Explorer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С:\Documents and Settings\УЧЕТНАЯ ЗАПИСЬ\Local Settings\Temporary Internet Files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4" tooltip="Mozilla Firefox"/>
                        </a:rPr>
                        <a:t>Mozilla Firefox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C:\Documents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and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Settings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\УЧЕТНАЯ ЗАПИСЬ\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Local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Settings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Application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Data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Mozilla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Firefox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Profiles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\*.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default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Cache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5" tooltip="Opera"/>
                        </a:rPr>
                        <a:t>Opera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C:\Documents and Settings\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УЧЕТНАЯ ЗАПИСЬ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\Local Settings\Application Data\Opera\Opera\cache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1428" name="Picture 68" descr="chrom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0"/>
            <a:ext cx="4191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431" name="Picture 71" descr="IE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962400"/>
            <a:ext cx="352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432" name="Picture 72" descr="Firefox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953000"/>
            <a:ext cx="4191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433" name="Picture 73" descr="opera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67400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1361</TotalTime>
  <Words>1764</Words>
  <Application>Microsoft Office PowerPoint</Application>
  <PresentationFormat>Экран (4:3)</PresentationFormat>
  <Paragraphs>473</Paragraphs>
  <Slides>24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Пиксел</vt:lpstr>
      <vt:lpstr>   WEB- браузери</vt:lpstr>
      <vt:lpstr>Що таке браузер</vt:lpstr>
      <vt:lpstr>Різновиди браузерів</vt:lpstr>
      <vt:lpstr>Текстовий браузер Links  Головна сторінка Вікіпедії</vt:lpstr>
      <vt:lpstr>Принцип работи</vt:lpstr>
      <vt:lpstr>Принцип роботи</vt:lpstr>
      <vt:lpstr>Принцип роботи</vt:lpstr>
      <vt:lpstr>Принцип роботи</vt:lpstr>
      <vt:lpstr>Принцип роботи</vt:lpstr>
      <vt:lpstr>Принцип роботи</vt:lpstr>
      <vt:lpstr>Принцип роботи</vt:lpstr>
      <vt:lpstr>Принцип роботи</vt:lpstr>
      <vt:lpstr>Принцип роботи</vt:lpstr>
      <vt:lpstr>Порівняльні характеристики браузерів</vt:lpstr>
      <vt:lpstr>Порівняльні характеристики браузерів</vt:lpstr>
      <vt:lpstr>Порівняльні характеристики браузерів</vt:lpstr>
      <vt:lpstr>Порівняльні характеристики браузерів</vt:lpstr>
      <vt:lpstr>Порівняльні характеристики браузерів</vt:lpstr>
      <vt:lpstr>Порівняльні характеристики браузерів</vt:lpstr>
      <vt:lpstr>Порівняльні характеристики браузерів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WorkMan</dc:creator>
  <cp:lastModifiedBy>учитель</cp:lastModifiedBy>
  <cp:revision>164</cp:revision>
  <cp:lastPrinted>1601-01-01T00:00:00Z</cp:lastPrinted>
  <dcterms:created xsi:type="dcterms:W3CDTF">1601-01-01T00:00:00Z</dcterms:created>
  <dcterms:modified xsi:type="dcterms:W3CDTF">2014-02-10T08:42:01Z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